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ice" panose="020B0604020202020204" charset="0"/>
      <p:regular r:id="rId18"/>
    </p:embeddedFont>
    <p:embeddedFont>
      <p:font typeface="Alice Bold" panose="020B0604020202020204" charset="0"/>
      <p:regular r:id="rId19"/>
    </p:embeddedFont>
    <p:embeddedFont>
      <p:font typeface="Libre Baskerville" panose="020F0502020204030204" pitchFamily="2" charset="0"/>
      <p:regular r:id="rId20"/>
    </p:embeddedFont>
    <p:embeddedFont>
      <p:font typeface="Libre Baskerville Bold" panose="020B0604020202020204" charset="0"/>
      <p:regular r:id="rId21"/>
    </p:embeddedFont>
    <p:embeddedFont>
      <p:font typeface="Montserrat Heavy" panose="020B0604020202020204" charset="0"/>
      <p:regular r:id="rId22"/>
    </p:embeddedFont>
    <p:embeddedFont>
      <p:font typeface="Robot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4082" y="-873614"/>
            <a:ext cx="12227835" cy="122278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6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280390">
            <a:off x="-1246957" y="-2050796"/>
            <a:ext cx="5033991" cy="5052939"/>
          </a:xfrm>
          <a:custGeom>
            <a:avLst/>
            <a:gdLst/>
            <a:ahLst/>
            <a:cxnLst/>
            <a:rect l="l" t="t" r="r" b="b"/>
            <a:pathLst>
              <a:path w="5033991" h="5052939">
                <a:moveTo>
                  <a:pt x="0" y="0"/>
                </a:moveTo>
                <a:lnTo>
                  <a:pt x="5033991" y="0"/>
                </a:lnTo>
                <a:lnTo>
                  <a:pt x="5033991" y="5052940"/>
                </a:lnTo>
                <a:lnTo>
                  <a:pt x="0" y="505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280390">
            <a:off x="13713579" y="5985841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366048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9183" y="2084542"/>
            <a:ext cx="9093679" cy="386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COFFEE SHOP SALES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9183" y="6168916"/>
            <a:ext cx="837508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Insights for Growth &amp; Profitability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3684102" y="8259608"/>
            <a:ext cx="5524763" cy="55247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99183" y="8464862"/>
            <a:ext cx="591862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999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4236" y="8760137"/>
            <a:ext cx="5918626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Rishika Sharma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117151" y="2027392"/>
            <a:ext cx="6232216" cy="62322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6925" b="-16407"/>
              </a:stretch>
            </a:blipFill>
            <a:ln w="57150" cap="sq">
              <a:solidFill>
                <a:srgbClr val="210B05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1628442" y="8715257"/>
            <a:ext cx="1462360" cy="146236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0390">
            <a:off x="-2940556" y="-3259766"/>
            <a:ext cx="5357728" cy="5377895"/>
          </a:xfrm>
          <a:custGeom>
            <a:avLst/>
            <a:gdLst/>
            <a:ahLst/>
            <a:cxnLst/>
            <a:rect l="l" t="t" r="r" b="b"/>
            <a:pathLst>
              <a:path w="5357728" h="5377895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80390">
            <a:off x="16018429" y="-2645709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5" y="0"/>
                </a:lnTo>
                <a:lnTo>
                  <a:pt x="5271575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59300" y="9258300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472002" y="389954"/>
            <a:ext cx="25276843" cy="105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8"/>
              </a:lnSpc>
            </a:pPr>
            <a:r>
              <a:rPr lang="en-US" sz="7200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TARGET VS ACTUAL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513" y="1630046"/>
            <a:ext cx="17604301" cy="86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This page compares your actual performance against the goals or targets you set for the business.</a:t>
            </a:r>
          </a:p>
          <a:p>
            <a:pPr marL="820427" lvl="1" indent="-410214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Key Information: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Sales vs. Target Sales: A gauge chart showing how close your total sales ($203K) came to the sales target ($406K).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Profit vs. Target Profit: A similar gauge showing your actual profit ($64K) against the profit target ($129K).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Variance Analysis Table: A table that breaks down the difference between actual sales and target sales for each market, showing where you performed best or worst against expectations.</a:t>
            </a:r>
          </a:p>
          <a:p>
            <a:pPr marL="820427" lvl="1" indent="-410214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Purpose: </a:t>
            </a: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To measure success and clearly see where the business is falling short of its goals.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210B05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>
    <p:cover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26769"/>
            <a:ext cx="16230600" cy="10033462"/>
          </a:xfrm>
          <a:custGeom>
            <a:avLst/>
            <a:gdLst/>
            <a:ahLst/>
            <a:cxnLst/>
            <a:rect l="l" t="t" r="r" b="b"/>
            <a:pathLst>
              <a:path w="16230600" h="10033462">
                <a:moveTo>
                  <a:pt x="0" y="0"/>
                </a:moveTo>
                <a:lnTo>
                  <a:pt x="16230600" y="0"/>
                </a:lnTo>
                <a:lnTo>
                  <a:pt x="16230600" y="10033462"/>
                </a:lnTo>
                <a:lnTo>
                  <a:pt x="0" y="1003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731" y="0"/>
            <a:ext cx="18143269" cy="10160231"/>
          </a:xfrm>
          <a:custGeom>
            <a:avLst/>
            <a:gdLst/>
            <a:ahLst/>
            <a:cxnLst/>
            <a:rect l="l" t="t" r="r" b="b"/>
            <a:pathLst>
              <a:path w="18143269" h="10160231">
                <a:moveTo>
                  <a:pt x="0" y="0"/>
                </a:moveTo>
                <a:lnTo>
                  <a:pt x="18143269" y="0"/>
                </a:lnTo>
                <a:lnTo>
                  <a:pt x="18143269" y="10160231"/>
                </a:lnTo>
                <a:lnTo>
                  <a:pt x="0" y="10160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0390">
            <a:off x="-2940556" y="-3259766"/>
            <a:ext cx="5357728" cy="5377895"/>
          </a:xfrm>
          <a:custGeom>
            <a:avLst/>
            <a:gdLst/>
            <a:ahLst/>
            <a:cxnLst/>
            <a:rect l="l" t="t" r="r" b="b"/>
            <a:pathLst>
              <a:path w="5357728" h="5377895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80390">
            <a:off x="16210087" y="-2645709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4" y="0"/>
                </a:lnTo>
                <a:lnTo>
                  <a:pt x="5271574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59300" y="9258300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472002" y="409004"/>
            <a:ext cx="25276843" cy="1216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6"/>
              </a:lnSpc>
            </a:pPr>
            <a:r>
              <a:rPr lang="en-US" sz="8400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REGIONAL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270" y="1886586"/>
            <a:ext cx="17604301" cy="8692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This page provides a geographical breakdown of sales and profit, showing where your business is strongest.</a:t>
            </a:r>
          </a:p>
          <a:p>
            <a:pPr marL="820427" lvl="1" indent="-410214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Key Information: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Sales and Marketing by State: A bar chart that ranks states by their total sales.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Detailed Regional Table: A table showing the total profit, sales, and marketing expenses for each market (Central, East, South, West).</a:t>
            </a:r>
          </a:p>
          <a:p>
            <a:pPr marL="1640854" lvl="2" indent="-546951" algn="just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Profit by State Map: A map of the United States that visually represents which states are the most profitable.</a:t>
            </a:r>
          </a:p>
          <a:p>
            <a:pPr marL="820427" lvl="1" indent="-410214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Purpose:</a:t>
            </a:r>
            <a:r>
              <a:rPr lang="en-US" sz="38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 To identify top-performing regions and states, and to see how sales and profitability vary by location. This can help with decisions about marketing spend and expansion.</a:t>
            </a:r>
          </a:p>
          <a:p>
            <a:pPr algn="just">
              <a:lnSpc>
                <a:spcPts val="5600"/>
              </a:lnSpc>
            </a:pPr>
            <a:endParaRPr lang="en-US" sz="3800">
              <a:solidFill>
                <a:srgbClr val="210B05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>
    <p:cover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26769"/>
            <a:ext cx="16230600" cy="10033462"/>
          </a:xfrm>
          <a:custGeom>
            <a:avLst/>
            <a:gdLst/>
            <a:ahLst/>
            <a:cxnLst/>
            <a:rect l="l" t="t" r="r" b="b"/>
            <a:pathLst>
              <a:path w="16230600" h="10033462">
                <a:moveTo>
                  <a:pt x="0" y="0"/>
                </a:moveTo>
                <a:lnTo>
                  <a:pt x="16230600" y="0"/>
                </a:lnTo>
                <a:lnTo>
                  <a:pt x="16230600" y="10033462"/>
                </a:lnTo>
                <a:lnTo>
                  <a:pt x="0" y="1003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52" y="11430"/>
            <a:ext cx="18082496" cy="10148801"/>
          </a:xfrm>
          <a:custGeom>
            <a:avLst/>
            <a:gdLst/>
            <a:ahLst/>
            <a:cxnLst/>
            <a:rect l="l" t="t" r="r" b="b"/>
            <a:pathLst>
              <a:path w="18082496" h="10148801">
                <a:moveTo>
                  <a:pt x="0" y="0"/>
                </a:moveTo>
                <a:lnTo>
                  <a:pt x="18082496" y="0"/>
                </a:lnTo>
                <a:lnTo>
                  <a:pt x="18082496" y="10148801"/>
                </a:lnTo>
                <a:lnTo>
                  <a:pt x="0" y="10148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0192" y="-191094"/>
            <a:ext cx="9340835" cy="11197851"/>
            <a:chOff x="0" y="0"/>
            <a:chExt cx="2460137" cy="29492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0137" cy="2949228"/>
            </a:xfrm>
            <a:custGeom>
              <a:avLst/>
              <a:gdLst/>
              <a:ahLst/>
              <a:cxnLst/>
              <a:rect l="l" t="t" r="r" b="b"/>
              <a:pathLst>
                <a:path w="2460137" h="2949228">
                  <a:moveTo>
                    <a:pt x="0" y="0"/>
                  </a:moveTo>
                  <a:lnTo>
                    <a:pt x="2460137" y="0"/>
                  </a:lnTo>
                  <a:lnTo>
                    <a:pt x="2460137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7A442B">
                <a:alpha val="6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0137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1108" y="475674"/>
            <a:ext cx="15285785" cy="9449394"/>
          </a:xfrm>
          <a:custGeom>
            <a:avLst/>
            <a:gdLst/>
            <a:ahLst/>
            <a:cxnLst/>
            <a:rect l="l" t="t" r="r" b="b"/>
            <a:pathLst>
              <a:path w="15285785" h="9449394">
                <a:moveTo>
                  <a:pt x="0" y="0"/>
                </a:moveTo>
                <a:lnTo>
                  <a:pt x="15285784" y="0"/>
                </a:lnTo>
                <a:lnTo>
                  <a:pt x="15285784" y="9449394"/>
                </a:lnTo>
                <a:lnTo>
                  <a:pt x="0" y="944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09806" y="3333156"/>
            <a:ext cx="12000585" cy="6870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10B05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Top Performers are Clear: </a:t>
            </a:r>
            <a:r>
              <a:rPr lang="en-US" sz="29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Regular coffee products like Colombian and Caffe Mocha are the foundation of our sales and profit.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10B05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Profit is Not Just Sales: </a:t>
            </a:r>
            <a:r>
              <a:rPr lang="en-US" sz="29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Central region is our most profitable, even though the West has higher sales. This highlights an opportunity for efficiency.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10B05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We Missed Our Targets:</a:t>
            </a:r>
            <a:r>
              <a:rPr lang="en-US" sz="29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There is a significant gap between our actual performance and our sales and profit goals.</a:t>
            </a: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210B05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The "Month 11" Anomaly: </a:t>
            </a:r>
            <a:r>
              <a:rPr lang="en-US" sz="29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unexplained spike in sales and profit in Month 11 is a major event that needs to be understood.</a:t>
            </a:r>
          </a:p>
          <a:p>
            <a:pPr algn="l">
              <a:lnSpc>
                <a:spcPts val="4899"/>
              </a:lnSpc>
            </a:pPr>
            <a:endParaRPr lang="en-US" sz="2999">
              <a:solidFill>
                <a:srgbClr val="210B0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Freeform 7"/>
          <p:cNvSpPr/>
          <p:nvPr/>
        </p:nvSpPr>
        <p:spPr>
          <a:xfrm rot="3280390">
            <a:off x="-1488295" y="-840537"/>
            <a:ext cx="5033991" cy="5052939"/>
          </a:xfrm>
          <a:custGeom>
            <a:avLst/>
            <a:gdLst/>
            <a:ahLst/>
            <a:cxnLst/>
            <a:rect l="l" t="t" r="r" b="b"/>
            <a:pathLst>
              <a:path w="5033991" h="5052939">
                <a:moveTo>
                  <a:pt x="0" y="0"/>
                </a:moveTo>
                <a:lnTo>
                  <a:pt x="5033990" y="0"/>
                </a:lnTo>
                <a:lnTo>
                  <a:pt x="5033990" y="5052939"/>
                </a:lnTo>
                <a:lnTo>
                  <a:pt x="0" y="505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280390">
            <a:off x="13841351" y="6396294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4" y="0"/>
                </a:lnTo>
                <a:lnTo>
                  <a:pt x="5271574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01411" y="798364"/>
            <a:ext cx="11885102" cy="2582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5"/>
              </a:lnSpc>
            </a:pPr>
            <a:r>
              <a:rPr lang="en-US" sz="8899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SUMMARY OF KEY INSIGHTS</a:t>
            </a:r>
          </a:p>
        </p:txBody>
      </p:sp>
    </p:spTree>
  </p:cSld>
  <p:clrMapOvr>
    <a:masterClrMapping/>
  </p:clrMapOvr>
  <p:transition>
    <p:cover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36830" y="379067"/>
            <a:ext cx="15414341" cy="9528865"/>
          </a:xfrm>
          <a:custGeom>
            <a:avLst/>
            <a:gdLst/>
            <a:ahLst/>
            <a:cxnLst/>
            <a:rect l="l" t="t" r="r" b="b"/>
            <a:pathLst>
              <a:path w="15414341" h="9528865">
                <a:moveTo>
                  <a:pt x="0" y="0"/>
                </a:moveTo>
                <a:lnTo>
                  <a:pt x="15414340" y="0"/>
                </a:lnTo>
                <a:lnTo>
                  <a:pt x="15414340" y="9528866"/>
                </a:lnTo>
                <a:lnTo>
                  <a:pt x="0" y="9528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0023" y="2333625"/>
            <a:ext cx="13903785" cy="740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Immediate Action:</a:t>
            </a:r>
            <a:r>
              <a:rPr lang="en-US" sz="34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Launch a marketing campaign focused on our star products, Colombian and Caffe Mocha, in the West region to boost profitability there.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Investigation:</a:t>
            </a:r>
            <a:r>
              <a:rPr lang="en-US" sz="34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Form a small team to analyze what caused the performance spike in Month 11 and report back with findings in two weeks.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Strategic Review:</a:t>
            </a:r>
            <a:r>
              <a:rPr lang="en-US" sz="34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Schedule a follow-up meeting to review our current sales and profit targets to ensure they are realistic for the next quarter.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Decision Needed:</a:t>
            </a:r>
            <a:r>
              <a:rPr lang="en-US" sz="3499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 Seek approval to adjust the pricing on high-selling but low-profit products like Decaf Espresso.</a:t>
            </a:r>
          </a:p>
          <a:p>
            <a:pPr algn="just">
              <a:lnSpc>
                <a:spcPts val="4899"/>
              </a:lnSpc>
            </a:pPr>
            <a:endParaRPr lang="en-US" sz="3499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85606" y="1076325"/>
            <a:ext cx="13865564" cy="116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20"/>
              </a:lnSpc>
            </a:pPr>
            <a:r>
              <a:rPr lang="en-US" sz="8000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RECOMMENDATIONS</a:t>
            </a:r>
          </a:p>
        </p:txBody>
      </p:sp>
    </p:spTree>
  </p:cSld>
  <p:clrMapOvr>
    <a:masterClrMapping/>
  </p:clrMapOvr>
  <p:transition>
    <p:cover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74082" y="-873614"/>
            <a:ext cx="12227835" cy="122278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6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280390">
            <a:off x="-1917812" y="-1335299"/>
            <a:ext cx="5033991" cy="5052939"/>
          </a:xfrm>
          <a:custGeom>
            <a:avLst/>
            <a:gdLst/>
            <a:ahLst/>
            <a:cxnLst/>
            <a:rect l="l" t="t" r="r" b="b"/>
            <a:pathLst>
              <a:path w="5033991" h="5052939">
                <a:moveTo>
                  <a:pt x="0" y="0"/>
                </a:moveTo>
                <a:lnTo>
                  <a:pt x="5033991" y="0"/>
                </a:lnTo>
                <a:lnTo>
                  <a:pt x="5033991" y="5052940"/>
                </a:lnTo>
                <a:lnTo>
                  <a:pt x="0" y="5052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280390">
            <a:off x="13713579" y="5985841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5" y="0"/>
                </a:lnTo>
                <a:lnTo>
                  <a:pt x="5271575" y="5291417"/>
                </a:lnTo>
                <a:lnTo>
                  <a:pt x="0" y="5291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96136" y="2483042"/>
            <a:ext cx="6232216" cy="62322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16925" b="-16407"/>
              </a:stretch>
            </a:blipFill>
            <a:ln w="57150" cap="sq">
              <a:solidFill>
                <a:srgbClr val="210B05"/>
              </a:solidFill>
              <a:prstDash val="solid"/>
              <a:miter/>
            </a:ln>
          </p:spPr>
        </p:sp>
      </p:grpSp>
      <p:sp>
        <p:nvSpPr>
          <p:cNvPr id="9" name="Freeform 9"/>
          <p:cNvSpPr/>
          <p:nvPr/>
        </p:nvSpPr>
        <p:spPr>
          <a:xfrm>
            <a:off x="17009043" y="366048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449330"/>
            <a:ext cx="13187223" cy="551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38"/>
              </a:lnSpc>
            </a:pPr>
            <a:r>
              <a:rPr lang="en-US" sz="18893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966584" y="8555350"/>
            <a:ext cx="6979690" cy="622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210B05"/>
                </a:solidFill>
                <a:latin typeface="Roboto Bold"/>
                <a:ea typeface="Roboto Bold"/>
                <a:cs typeface="Roboto Bold"/>
                <a:sym typeface="Roboto Bold"/>
              </a:rPr>
              <a:t>I Appreciate Your Time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408890" y="7740664"/>
            <a:ext cx="5524763" cy="552476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28442" y="8715257"/>
            <a:ext cx="1462360" cy="146236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50192" y="-191094"/>
            <a:ext cx="9340835" cy="11197851"/>
            <a:chOff x="0" y="0"/>
            <a:chExt cx="2460137" cy="29492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0137" cy="2949228"/>
            </a:xfrm>
            <a:custGeom>
              <a:avLst/>
              <a:gdLst/>
              <a:ahLst/>
              <a:cxnLst/>
              <a:rect l="l" t="t" r="r" b="b"/>
              <a:pathLst>
                <a:path w="2460137" h="2949228">
                  <a:moveTo>
                    <a:pt x="0" y="0"/>
                  </a:moveTo>
                  <a:lnTo>
                    <a:pt x="2460137" y="0"/>
                  </a:lnTo>
                  <a:lnTo>
                    <a:pt x="2460137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7A442B">
                <a:alpha val="6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60137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01108" y="475674"/>
            <a:ext cx="15285785" cy="9449394"/>
          </a:xfrm>
          <a:custGeom>
            <a:avLst/>
            <a:gdLst/>
            <a:ahLst/>
            <a:cxnLst/>
            <a:rect l="l" t="t" r="r" b="b"/>
            <a:pathLst>
              <a:path w="15285785" h="9449394">
                <a:moveTo>
                  <a:pt x="0" y="0"/>
                </a:moveTo>
                <a:lnTo>
                  <a:pt x="15285784" y="0"/>
                </a:lnTo>
                <a:lnTo>
                  <a:pt x="15285784" y="9449394"/>
                </a:lnTo>
                <a:lnTo>
                  <a:pt x="0" y="9449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8134" y="1991621"/>
            <a:ext cx="9449961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WHAT WE’LL COVER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6391" y="4618890"/>
            <a:ext cx="9518921" cy="307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Goal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Dashboard Pages and Navigation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Key Analysis &amp; Findings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Actionable Insights</a:t>
            </a:r>
          </a:p>
          <a:p>
            <a:pPr marL="755641" lvl="1" indent="-377820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Recommendations</a:t>
            </a:r>
          </a:p>
        </p:txBody>
      </p:sp>
      <p:sp>
        <p:nvSpPr>
          <p:cNvPr id="8" name="Freeform 8"/>
          <p:cNvSpPr/>
          <p:nvPr/>
        </p:nvSpPr>
        <p:spPr>
          <a:xfrm rot="3280390">
            <a:off x="-1488295" y="148020"/>
            <a:ext cx="5033991" cy="5052939"/>
          </a:xfrm>
          <a:custGeom>
            <a:avLst/>
            <a:gdLst/>
            <a:ahLst/>
            <a:cxnLst/>
            <a:rect l="l" t="t" r="r" b="b"/>
            <a:pathLst>
              <a:path w="5033991" h="5052939">
                <a:moveTo>
                  <a:pt x="0" y="0"/>
                </a:moveTo>
                <a:lnTo>
                  <a:pt x="5033990" y="0"/>
                </a:lnTo>
                <a:lnTo>
                  <a:pt x="5033990" y="5052939"/>
                </a:lnTo>
                <a:lnTo>
                  <a:pt x="0" y="505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3280390">
            <a:off x="13841351" y="6396294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4" y="0"/>
                </a:lnTo>
                <a:lnTo>
                  <a:pt x="5271574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64498" y="-682931"/>
            <a:ext cx="12227835" cy="1222783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6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3280390">
            <a:off x="-1950325" y="-1982049"/>
            <a:ext cx="5357728" cy="5377895"/>
          </a:xfrm>
          <a:custGeom>
            <a:avLst/>
            <a:gdLst/>
            <a:ahLst/>
            <a:cxnLst/>
            <a:rect l="l" t="t" r="r" b="b"/>
            <a:pathLst>
              <a:path w="5357728" h="5377895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280390">
            <a:off x="13953488" y="7641291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5" y="0"/>
                </a:lnTo>
                <a:lnTo>
                  <a:pt x="5271575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009043" y="375573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84533" y="1595873"/>
            <a:ext cx="8375089" cy="225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2"/>
              </a:lnSpc>
            </a:pPr>
            <a:r>
              <a:rPr lang="en-US" sz="7800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PROJECT GOAL</a:t>
            </a:r>
          </a:p>
          <a:p>
            <a:pPr algn="l">
              <a:lnSpc>
                <a:spcPts val="8892"/>
              </a:lnSpc>
            </a:pPr>
            <a:endParaRPr lang="en-US" sz="7800" b="1">
              <a:solidFill>
                <a:srgbClr val="210B05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747175" y="7119690"/>
            <a:ext cx="5524763" cy="55247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>
                <a:alpha val="61961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640342" y="3201343"/>
            <a:ext cx="9873464" cy="535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54"/>
              </a:lnSpc>
            </a:pPr>
            <a:r>
              <a:rPr lang="en-US" sz="4099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 analyze our sales, profit, and product performance across different regions. The goal is to identify what's working, find areas for improvement, and create a strategy for future growth.</a:t>
            </a:r>
          </a:p>
          <a:p>
            <a:pPr algn="just">
              <a:lnSpc>
                <a:spcPts val="4649"/>
              </a:lnSpc>
            </a:pPr>
            <a:endParaRPr lang="en-US" sz="4099">
              <a:solidFill>
                <a:srgbClr val="210B05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1628442" y="8715257"/>
            <a:ext cx="1462360" cy="14623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F2E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>
    <p:cover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5170" y="-790761"/>
            <a:ext cx="16737659" cy="11868522"/>
          </a:xfrm>
          <a:custGeom>
            <a:avLst/>
            <a:gdLst/>
            <a:ahLst/>
            <a:cxnLst/>
            <a:rect l="l" t="t" r="r" b="b"/>
            <a:pathLst>
              <a:path w="16737659" h="11868522">
                <a:moveTo>
                  <a:pt x="0" y="0"/>
                </a:moveTo>
                <a:lnTo>
                  <a:pt x="16737660" y="0"/>
                </a:lnTo>
                <a:lnTo>
                  <a:pt x="16737660" y="11868522"/>
                </a:lnTo>
                <a:lnTo>
                  <a:pt x="0" y="11868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43975" y="6059370"/>
            <a:ext cx="6171407" cy="3779987"/>
          </a:xfrm>
          <a:custGeom>
            <a:avLst/>
            <a:gdLst/>
            <a:ahLst/>
            <a:cxnLst/>
            <a:rect l="l" t="t" r="r" b="b"/>
            <a:pathLst>
              <a:path w="6171407" h="3779987">
                <a:moveTo>
                  <a:pt x="0" y="0"/>
                </a:moveTo>
                <a:lnTo>
                  <a:pt x="6171407" y="0"/>
                </a:lnTo>
                <a:lnTo>
                  <a:pt x="6171407" y="3779987"/>
                </a:lnTo>
                <a:lnTo>
                  <a:pt x="0" y="377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9054" y="649090"/>
            <a:ext cx="5529831" cy="8988821"/>
          </a:xfrm>
          <a:custGeom>
            <a:avLst/>
            <a:gdLst/>
            <a:ahLst/>
            <a:cxnLst/>
            <a:rect l="l" t="t" r="r" b="b"/>
            <a:pathLst>
              <a:path w="5529831" h="8988821">
                <a:moveTo>
                  <a:pt x="0" y="0"/>
                </a:moveTo>
                <a:lnTo>
                  <a:pt x="5529831" y="0"/>
                </a:lnTo>
                <a:lnTo>
                  <a:pt x="5529831" y="8988820"/>
                </a:lnTo>
                <a:lnTo>
                  <a:pt x="0" y="8988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97154" y="267163"/>
            <a:ext cx="6618228" cy="290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8"/>
              </a:lnSpc>
            </a:pPr>
            <a:r>
              <a:rPr lang="en-US" sz="6700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DASHBOARD PAGES AND NAVIGATION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3471" y="3531695"/>
            <a:ext cx="6021911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10B05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navigation button is a clickable object on a screen that takes you to a different page or section of a report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6316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6" y="0"/>
                </a:lnTo>
                <a:lnTo>
                  <a:pt x="10987956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40390" y="3270511"/>
            <a:ext cx="20768780" cy="3745979"/>
            <a:chOff x="0" y="0"/>
            <a:chExt cx="5469967" cy="9865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69967" cy="986595"/>
            </a:xfrm>
            <a:custGeom>
              <a:avLst/>
              <a:gdLst/>
              <a:ahLst/>
              <a:cxnLst/>
              <a:rect l="l" t="t" r="r" b="b"/>
              <a:pathLst>
                <a:path w="5469967" h="986595">
                  <a:moveTo>
                    <a:pt x="0" y="0"/>
                  </a:moveTo>
                  <a:lnTo>
                    <a:pt x="5469967" y="0"/>
                  </a:lnTo>
                  <a:lnTo>
                    <a:pt x="5469967" y="986595"/>
                  </a:lnTo>
                  <a:lnTo>
                    <a:pt x="0" y="986595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469967" cy="1024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104391" y="657372"/>
            <a:ext cx="14513944" cy="8972256"/>
          </a:xfrm>
          <a:custGeom>
            <a:avLst/>
            <a:gdLst/>
            <a:ahLst/>
            <a:cxnLst/>
            <a:rect l="l" t="t" r="r" b="b"/>
            <a:pathLst>
              <a:path w="14513944" h="8972256">
                <a:moveTo>
                  <a:pt x="0" y="0"/>
                </a:moveTo>
                <a:lnTo>
                  <a:pt x="14513943" y="0"/>
                </a:lnTo>
                <a:lnTo>
                  <a:pt x="14513943" y="8972256"/>
                </a:lnTo>
                <a:lnTo>
                  <a:pt x="0" y="8972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2753207" y="1417009"/>
            <a:ext cx="13216311" cy="7452981"/>
          </a:xfrm>
          <a:prstGeom prst="rect">
            <a:avLst/>
          </a:prstGeom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0390">
            <a:off x="-2940556" y="-3259766"/>
            <a:ext cx="5357728" cy="5377895"/>
          </a:xfrm>
          <a:custGeom>
            <a:avLst/>
            <a:gdLst/>
            <a:ahLst/>
            <a:cxnLst/>
            <a:rect l="l" t="t" r="r" b="b"/>
            <a:pathLst>
              <a:path w="5357728" h="5377895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80390">
            <a:off x="15124027" y="-2645709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4" y="0"/>
                </a:lnTo>
                <a:lnTo>
                  <a:pt x="5271574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59300" y="9258300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472002" y="409004"/>
            <a:ext cx="25276843" cy="129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5"/>
              </a:lnSpc>
            </a:pPr>
            <a:r>
              <a:rPr lang="en-US" sz="8899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EXECUTIVE SUMMARY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270" y="1896111"/>
            <a:ext cx="17604301" cy="907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This is the main overview page. It shows the most important numbers for the business at a glance</a:t>
            </a:r>
          </a:p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Key Information:</a:t>
            </a:r>
          </a:p>
          <a:p>
            <a:pPr marL="1597675" lvl="2" indent="-532558" algn="l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Total Sales: The total money earned from all sales ($203K).</a:t>
            </a:r>
          </a:p>
          <a:p>
            <a:pPr marL="1597675" lvl="2" indent="-532558" algn="l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Total Profit: The money left after all costs are paid ($64K).</a:t>
            </a:r>
          </a:p>
          <a:p>
            <a:pPr marL="1597675" lvl="2" indent="-532558" algn="l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Overall Profit Margin: The percentage of sales that is profit (31.70%).</a:t>
            </a:r>
          </a:p>
          <a:p>
            <a:pPr marL="1597675" lvl="2" indent="-532558" algn="l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Sales by Market: A donut chart showing which regions (West, Central, East, South) contribute the most to sales.</a:t>
            </a:r>
          </a:p>
          <a:p>
            <a:pPr marL="1597675" lvl="2" indent="-532558" algn="l">
              <a:lnSpc>
                <a:spcPts val="5180"/>
              </a:lnSpc>
              <a:buFont typeface="Arial"/>
              <a:buChar char="⚬"/>
            </a:pP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Profit and Sales Over Time: A line graph showing how sales and profit changed each month, highlighting the big spike in Month 11.</a:t>
            </a:r>
          </a:p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Purpose: </a:t>
            </a:r>
            <a:r>
              <a:rPr lang="en-US" sz="37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To give a quick, high-level understanding of the business's overall health without getting into too much detail.</a:t>
            </a:r>
          </a:p>
          <a:p>
            <a:pPr algn="l">
              <a:lnSpc>
                <a:spcPts val="4760"/>
              </a:lnSpc>
            </a:pPr>
            <a:endParaRPr lang="en-US" sz="3700">
              <a:solidFill>
                <a:srgbClr val="210B05"/>
              </a:solidFill>
              <a:latin typeface="Alice"/>
              <a:ea typeface="Alice"/>
              <a:cs typeface="Alice"/>
              <a:sym typeface="Alice"/>
            </a:endParaRPr>
          </a:p>
          <a:p>
            <a:pPr algn="just">
              <a:lnSpc>
                <a:spcPts val="4760"/>
              </a:lnSpc>
            </a:pPr>
            <a:endParaRPr lang="en-US" sz="3700">
              <a:solidFill>
                <a:srgbClr val="210B05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>
    <p:cover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26769"/>
            <a:ext cx="16230600" cy="10033462"/>
          </a:xfrm>
          <a:custGeom>
            <a:avLst/>
            <a:gdLst/>
            <a:ahLst/>
            <a:cxnLst/>
            <a:rect l="l" t="t" r="r" b="b"/>
            <a:pathLst>
              <a:path w="16230600" h="10033462">
                <a:moveTo>
                  <a:pt x="0" y="0"/>
                </a:moveTo>
                <a:lnTo>
                  <a:pt x="16230600" y="0"/>
                </a:lnTo>
                <a:lnTo>
                  <a:pt x="16230600" y="10033462"/>
                </a:lnTo>
                <a:lnTo>
                  <a:pt x="0" y="1003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153212"/>
            <a:ext cx="18288000" cy="10007019"/>
          </a:xfrm>
          <a:custGeom>
            <a:avLst/>
            <a:gdLst/>
            <a:ahLst/>
            <a:cxnLst/>
            <a:rect l="l" t="t" r="r" b="b"/>
            <a:pathLst>
              <a:path w="18288000" h="10007019">
                <a:moveTo>
                  <a:pt x="0" y="0"/>
                </a:moveTo>
                <a:lnTo>
                  <a:pt x="18288000" y="0"/>
                </a:lnTo>
                <a:lnTo>
                  <a:pt x="18288000" y="10007019"/>
                </a:lnTo>
                <a:lnTo>
                  <a:pt x="0" y="100070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27" b="-8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B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80390">
            <a:off x="-2940556" y="-3259766"/>
            <a:ext cx="5357728" cy="5377895"/>
          </a:xfrm>
          <a:custGeom>
            <a:avLst/>
            <a:gdLst/>
            <a:ahLst/>
            <a:cxnLst/>
            <a:rect l="l" t="t" r="r" b="b"/>
            <a:pathLst>
              <a:path w="5357728" h="5377895">
                <a:moveTo>
                  <a:pt x="0" y="0"/>
                </a:moveTo>
                <a:lnTo>
                  <a:pt x="5357728" y="0"/>
                </a:lnTo>
                <a:lnTo>
                  <a:pt x="5357728" y="5377895"/>
                </a:lnTo>
                <a:lnTo>
                  <a:pt x="0" y="5377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80390">
            <a:off x="15124027" y="-2645709"/>
            <a:ext cx="5271575" cy="5291418"/>
          </a:xfrm>
          <a:custGeom>
            <a:avLst/>
            <a:gdLst/>
            <a:ahLst/>
            <a:cxnLst/>
            <a:rect l="l" t="t" r="r" b="b"/>
            <a:pathLst>
              <a:path w="5271575" h="5291418">
                <a:moveTo>
                  <a:pt x="0" y="0"/>
                </a:moveTo>
                <a:lnTo>
                  <a:pt x="5271574" y="0"/>
                </a:lnTo>
                <a:lnTo>
                  <a:pt x="5271574" y="5291418"/>
                </a:lnTo>
                <a:lnTo>
                  <a:pt x="0" y="529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259300" y="9258300"/>
            <a:ext cx="500514" cy="662652"/>
          </a:xfrm>
          <a:custGeom>
            <a:avLst/>
            <a:gdLst/>
            <a:ahLst/>
            <a:cxnLst/>
            <a:rect l="l" t="t" r="r" b="b"/>
            <a:pathLst>
              <a:path w="500514" h="662652">
                <a:moveTo>
                  <a:pt x="0" y="0"/>
                </a:moveTo>
                <a:lnTo>
                  <a:pt x="500514" y="0"/>
                </a:lnTo>
                <a:lnTo>
                  <a:pt x="500514" y="662652"/>
                </a:lnTo>
                <a:lnTo>
                  <a:pt x="0" y="66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3472002" y="409004"/>
            <a:ext cx="25276843" cy="129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5"/>
              </a:lnSpc>
            </a:pPr>
            <a:r>
              <a:rPr lang="en-US" sz="8899" b="1">
                <a:solidFill>
                  <a:srgbClr val="210B0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PRODUCT DEEP DIVE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270" y="1886586"/>
            <a:ext cx="17604301" cy="8442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This page focuses entirely on product performance. It helps you see which products are the most and least successful.</a:t>
            </a:r>
          </a:p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Key Information:</a:t>
            </a:r>
          </a:p>
          <a:p>
            <a:pPr marL="1727212" lvl="2" indent="-575737" algn="just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Profitability Matrix: A table that lists each product and shows its total sales, profit, margin, and cost of goods sold (COGS).</a:t>
            </a:r>
          </a:p>
          <a:p>
            <a:pPr marL="1727212" lvl="2" indent="-575737" algn="just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Sales by Product Type: A bar chart that ranks products by their total sales, making it easy to see the top sellers like Colombian coffee.</a:t>
            </a:r>
          </a:p>
          <a:p>
            <a:pPr marL="1727212" lvl="2" indent="-575737" algn="just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Filters: You can filter by product line (Beans, Leaves) and type (Decaf, Regular) to narrow down the analysis.</a:t>
            </a:r>
          </a:p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210B05"/>
                </a:solidFill>
                <a:latin typeface="Alice Bold"/>
                <a:ea typeface="Alice Bold"/>
                <a:cs typeface="Alice Bold"/>
                <a:sym typeface="Alice Bold"/>
              </a:rPr>
              <a:t>Purpose: </a:t>
            </a:r>
            <a:r>
              <a:rPr lang="en-US" sz="4000">
                <a:solidFill>
                  <a:srgbClr val="210B05"/>
                </a:solidFill>
                <a:latin typeface="Alice"/>
                <a:ea typeface="Alice"/>
                <a:cs typeface="Alice"/>
                <a:sym typeface="Alice"/>
              </a:rPr>
              <a:t>To identify your star products (high sales, high profit) and those that might need changes, like price adjustments or cost reductions.</a:t>
            </a:r>
          </a:p>
          <a:p>
            <a:pPr algn="just">
              <a:lnSpc>
                <a:spcPts val="5600"/>
              </a:lnSpc>
            </a:pPr>
            <a:endParaRPr lang="en-US" sz="4000">
              <a:solidFill>
                <a:srgbClr val="210B05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  <p:transition>
    <p:cover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3955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270565"/>
            <a:ext cx="10987955" cy="10828131"/>
          </a:xfrm>
          <a:custGeom>
            <a:avLst/>
            <a:gdLst/>
            <a:ahLst/>
            <a:cxnLst/>
            <a:rect l="l" t="t" r="r" b="b"/>
            <a:pathLst>
              <a:path w="10987955" h="10828131">
                <a:moveTo>
                  <a:pt x="0" y="0"/>
                </a:moveTo>
                <a:lnTo>
                  <a:pt x="10987955" y="0"/>
                </a:lnTo>
                <a:lnTo>
                  <a:pt x="10987955" y="10828130"/>
                </a:lnTo>
                <a:lnTo>
                  <a:pt x="0" y="1082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86006" y="-270565"/>
            <a:ext cx="7137808" cy="11197851"/>
            <a:chOff x="0" y="0"/>
            <a:chExt cx="1879916" cy="29492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79916" cy="2949228"/>
            </a:xfrm>
            <a:custGeom>
              <a:avLst/>
              <a:gdLst/>
              <a:ahLst/>
              <a:cxnLst/>
              <a:rect l="l" t="t" r="r" b="b"/>
              <a:pathLst>
                <a:path w="1879916" h="2949228">
                  <a:moveTo>
                    <a:pt x="0" y="0"/>
                  </a:moveTo>
                  <a:lnTo>
                    <a:pt x="1879916" y="0"/>
                  </a:lnTo>
                  <a:lnTo>
                    <a:pt x="1879916" y="2949228"/>
                  </a:lnTo>
                  <a:lnTo>
                    <a:pt x="0" y="2949228"/>
                  </a:lnTo>
                  <a:close/>
                </a:path>
              </a:pathLst>
            </a:custGeom>
            <a:solidFill>
              <a:srgbClr val="FEF5DA">
                <a:alpha val="6392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79916" cy="298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126769"/>
            <a:ext cx="16230600" cy="10033462"/>
          </a:xfrm>
          <a:custGeom>
            <a:avLst/>
            <a:gdLst/>
            <a:ahLst/>
            <a:cxnLst/>
            <a:rect l="l" t="t" r="r" b="b"/>
            <a:pathLst>
              <a:path w="16230600" h="10033462">
                <a:moveTo>
                  <a:pt x="0" y="0"/>
                </a:moveTo>
                <a:lnTo>
                  <a:pt x="16230600" y="0"/>
                </a:lnTo>
                <a:lnTo>
                  <a:pt x="16230600" y="10033462"/>
                </a:lnTo>
                <a:lnTo>
                  <a:pt x="0" y="1003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0"/>
            <a:ext cx="18227444" cy="10321290"/>
          </a:xfrm>
          <a:custGeom>
            <a:avLst/>
            <a:gdLst/>
            <a:ahLst/>
            <a:cxnLst/>
            <a:rect l="l" t="t" r="r" b="b"/>
            <a:pathLst>
              <a:path w="18227444" h="10321290">
                <a:moveTo>
                  <a:pt x="0" y="0"/>
                </a:moveTo>
                <a:lnTo>
                  <a:pt x="18227444" y="0"/>
                </a:lnTo>
                <a:lnTo>
                  <a:pt x="18227444" y="10321290"/>
                </a:lnTo>
                <a:lnTo>
                  <a:pt x="0" y="10321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</Words>
  <Application>Microsoft Office PowerPoint</Application>
  <PresentationFormat>Custom</PresentationFormat>
  <Paragraphs>56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Montserrat Heavy</vt:lpstr>
      <vt:lpstr>Alice Bold</vt:lpstr>
      <vt:lpstr>Libre Baskerville</vt:lpstr>
      <vt:lpstr>Libre Baskerville Bold</vt:lpstr>
      <vt:lpstr>Alice</vt:lpstr>
      <vt:lpstr>Roboto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 Sales Analysis Dashboard</dc:title>
  <cp:lastModifiedBy>Rishika Sharma</cp:lastModifiedBy>
  <cp:revision>1</cp:revision>
  <dcterms:created xsi:type="dcterms:W3CDTF">2006-08-16T00:00:00Z</dcterms:created>
  <dcterms:modified xsi:type="dcterms:W3CDTF">2025-09-28T16:52:23Z</dcterms:modified>
  <dc:identifier>DAG0JabJbQs</dc:identifier>
</cp:coreProperties>
</file>